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84" r:id="rId3"/>
    <p:sldId id="259" r:id="rId4"/>
    <p:sldId id="260" r:id="rId5"/>
    <p:sldId id="261" r:id="rId6"/>
    <p:sldId id="264" r:id="rId7"/>
    <p:sldId id="297" r:id="rId8"/>
    <p:sldId id="298" r:id="rId9"/>
    <p:sldId id="262" r:id="rId10"/>
    <p:sldId id="263" r:id="rId11"/>
    <p:sldId id="300" r:id="rId12"/>
    <p:sldId id="299" r:id="rId13"/>
    <p:sldId id="258" r:id="rId14"/>
    <p:sldId id="273" r:id="rId15"/>
    <p:sldId id="267" r:id="rId16"/>
    <p:sldId id="296" r:id="rId17"/>
    <p:sldId id="282" r:id="rId18"/>
    <p:sldId id="294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ora" pitchFamily="2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Quattrocento Sans" panose="020B0502050000020003" pitchFamily="34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Tw Cen MT" panose="020B0602020104020603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8C2A6-81B6-4CA9-BC8E-6C5B60886BC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0007F2E2-A6C0-4B9F-98F7-B8DE618187F4}">
      <dgm:prSet phldrT="[Text]" phldr="1"/>
      <dgm:spPr/>
      <dgm:t>
        <a:bodyPr/>
        <a:lstStyle/>
        <a:p>
          <a:endParaRPr lang="en-US" dirty="0"/>
        </a:p>
      </dgm:t>
    </dgm:pt>
    <dgm:pt modelId="{D7FB4BB0-D99B-4E41-A065-1A454A96E7BD}" type="sibTrans" cxnId="{8030522D-001C-463E-BDB5-6E08BE2563D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E01C950C-4917-4599-BF25-C684164E5E07}" type="parTrans" cxnId="{8030522D-001C-463E-BDB5-6E08BE2563D9}">
      <dgm:prSet/>
      <dgm:spPr/>
      <dgm:t>
        <a:bodyPr/>
        <a:lstStyle/>
        <a:p>
          <a:endParaRPr lang="en-US"/>
        </a:p>
      </dgm:t>
    </dgm:pt>
    <dgm:pt modelId="{BDD9A364-3290-49E3-A383-53B3E170A817}" type="pres">
      <dgm:prSet presAssocID="{AEF8C2A6-81B6-4CA9-BC8E-6C5B60886BC6}" presName="Name0" presStyleCnt="0">
        <dgm:presLayoutVars>
          <dgm:chMax val="7"/>
          <dgm:chPref val="7"/>
          <dgm:dir/>
        </dgm:presLayoutVars>
      </dgm:prSet>
      <dgm:spPr/>
    </dgm:pt>
    <dgm:pt modelId="{5ABADC97-A1A9-4ABE-A795-CB1DCD93C950}" type="pres">
      <dgm:prSet presAssocID="{AEF8C2A6-81B6-4CA9-BC8E-6C5B60886BC6}" presName="Name1" presStyleCnt="0"/>
      <dgm:spPr/>
    </dgm:pt>
    <dgm:pt modelId="{A0643D48-F424-4409-AC64-C2A9F736CEA3}" type="pres">
      <dgm:prSet presAssocID="{D7FB4BB0-D99B-4E41-A065-1A454A96E7BD}" presName="picture_1" presStyleCnt="0"/>
      <dgm:spPr/>
    </dgm:pt>
    <dgm:pt modelId="{4BC3E8D6-8260-4E08-951B-183D476FC5A5}" type="pres">
      <dgm:prSet presAssocID="{D7FB4BB0-D99B-4E41-A065-1A454A96E7BD}" presName="pictureRepeatNode" presStyleLbl="alignImgPlace1" presStyleIdx="0" presStyleCnt="1" custScaleX="62485" custScaleY="59383" custLinFactNeighborX="-96512" custLinFactNeighborY="-40201"/>
      <dgm:spPr/>
    </dgm:pt>
    <dgm:pt modelId="{352E0E8F-D181-46D9-B51D-D1620C34BD3F}" type="pres">
      <dgm:prSet presAssocID="{0007F2E2-A6C0-4B9F-98F7-B8DE618187F4}" presName="text_1" presStyleLbl="node1" presStyleIdx="0" presStyleCnt="0" custFlipVert="1" custFlipHor="1" custScaleX="4271" custScaleY="6575">
        <dgm:presLayoutVars>
          <dgm:bulletEnabled val="1"/>
        </dgm:presLayoutVars>
      </dgm:prSet>
      <dgm:spPr/>
    </dgm:pt>
  </dgm:ptLst>
  <dgm:cxnLst>
    <dgm:cxn modelId="{8030522D-001C-463E-BDB5-6E08BE2563D9}" srcId="{AEF8C2A6-81B6-4CA9-BC8E-6C5B60886BC6}" destId="{0007F2E2-A6C0-4B9F-98F7-B8DE618187F4}" srcOrd="0" destOrd="0" parTransId="{E01C950C-4917-4599-BF25-C684164E5E07}" sibTransId="{D7FB4BB0-D99B-4E41-A065-1A454A96E7BD}"/>
    <dgm:cxn modelId="{D18F9E34-31D1-49C6-9502-148F187951FA}" type="presOf" srcId="{D7FB4BB0-D99B-4E41-A065-1A454A96E7BD}" destId="{4BC3E8D6-8260-4E08-951B-183D476FC5A5}" srcOrd="0" destOrd="0" presId="urn:microsoft.com/office/officeart/2008/layout/CircularPictureCallout"/>
    <dgm:cxn modelId="{91123F36-7095-499F-A6CC-2E0FE4BA8CE0}" type="presOf" srcId="{0007F2E2-A6C0-4B9F-98F7-B8DE618187F4}" destId="{352E0E8F-D181-46D9-B51D-D1620C34BD3F}" srcOrd="0" destOrd="0" presId="urn:microsoft.com/office/officeart/2008/layout/CircularPictureCallout"/>
    <dgm:cxn modelId="{FA5B6D3C-C0AD-42E3-842F-AC327C393B98}" type="presOf" srcId="{AEF8C2A6-81B6-4CA9-BC8E-6C5B60886BC6}" destId="{BDD9A364-3290-49E3-A383-53B3E170A817}" srcOrd="0" destOrd="0" presId="urn:microsoft.com/office/officeart/2008/layout/CircularPictureCallout"/>
    <dgm:cxn modelId="{8365F6BC-4443-445A-AD27-29EE8382D4F8}" type="presParOf" srcId="{BDD9A364-3290-49E3-A383-53B3E170A817}" destId="{5ABADC97-A1A9-4ABE-A795-CB1DCD93C950}" srcOrd="0" destOrd="0" presId="urn:microsoft.com/office/officeart/2008/layout/CircularPictureCallout"/>
    <dgm:cxn modelId="{BC210CCE-E6E1-49C2-ABE3-35444353F8E9}" type="presParOf" srcId="{5ABADC97-A1A9-4ABE-A795-CB1DCD93C950}" destId="{A0643D48-F424-4409-AC64-C2A9F736CEA3}" srcOrd="0" destOrd="0" presId="urn:microsoft.com/office/officeart/2008/layout/CircularPictureCallout"/>
    <dgm:cxn modelId="{1B46381C-7A8A-4FE6-AD52-F5437160C484}" type="presParOf" srcId="{A0643D48-F424-4409-AC64-C2A9F736CEA3}" destId="{4BC3E8D6-8260-4E08-951B-183D476FC5A5}" srcOrd="0" destOrd="0" presId="urn:microsoft.com/office/officeart/2008/layout/CircularPictureCallout"/>
    <dgm:cxn modelId="{AC6BF5C8-531B-4A08-A41A-8D4B0F710FD0}" type="presParOf" srcId="{5ABADC97-A1A9-4ABE-A795-CB1DCD93C950}" destId="{352E0E8F-D181-46D9-B51D-D1620C34BD3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7291AA-1782-41FC-9EA8-86D16139D344}" type="doc">
      <dgm:prSet loTypeId="urn:diagrams.loki3.com/TabbedArc+Icon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AD5D9E-019C-4F67-B39E-13B77CF9D8F1}">
      <dgm:prSet custT="1"/>
      <dgm:spPr/>
      <dgm:t>
        <a:bodyPr/>
        <a:lstStyle/>
        <a:p>
          <a:r>
            <a:rPr lang="en-US" sz="2000" b="1" i="0" dirty="0">
              <a:solidFill>
                <a:schemeClr val="tx1">
                  <a:lumMod val="95000"/>
                  <a:lumOff val="5000"/>
                </a:schemeClr>
              </a:solidFill>
            </a:rPr>
            <a:t>Gap Sentences Generation (GSG)</a:t>
          </a:r>
          <a:endParaRPr lang="en-US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032ABA7-E59C-44B8-B70E-E01648EF74E5}" type="parTrans" cxnId="{113267EB-5E2F-4F16-AB7B-AAA485B8B34A}">
      <dgm:prSet/>
      <dgm:spPr/>
      <dgm:t>
        <a:bodyPr/>
        <a:lstStyle/>
        <a:p>
          <a:endParaRPr lang="en-US"/>
        </a:p>
      </dgm:t>
    </dgm:pt>
    <dgm:pt modelId="{8B1B3F25-0420-40A9-91E1-4B21C3F0F27A}" type="sibTrans" cxnId="{113267EB-5E2F-4F16-AB7B-AAA485B8B34A}">
      <dgm:prSet/>
      <dgm:spPr/>
      <dgm:t>
        <a:bodyPr/>
        <a:lstStyle/>
        <a:p>
          <a:endParaRPr lang="en-US"/>
        </a:p>
      </dgm:t>
    </dgm:pt>
    <dgm:pt modelId="{AA393B90-F1D8-4758-8AED-B9C35464296E}">
      <dgm:prSet/>
      <dgm:spPr/>
      <dgm:t>
        <a:bodyPr/>
        <a:lstStyle/>
        <a:p>
          <a:r>
            <a:rPr lang="en-US" b="0" i="0" dirty="0">
              <a:solidFill>
                <a:schemeClr val="tx1">
                  <a:lumMod val="95000"/>
                  <a:lumOff val="5000"/>
                </a:schemeClr>
              </a:solidFill>
            </a:rPr>
            <a:t>Two Approaches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F3D1682-53F1-4094-A573-9F7A9E8B8C85}" type="parTrans" cxnId="{688A3D02-5257-4D7C-85A9-8B6EE170B9AE}">
      <dgm:prSet/>
      <dgm:spPr/>
      <dgm:t>
        <a:bodyPr/>
        <a:lstStyle/>
        <a:p>
          <a:endParaRPr lang="en-US"/>
        </a:p>
      </dgm:t>
    </dgm:pt>
    <dgm:pt modelId="{0B0D2ACB-08C7-4739-93A7-76DEC60760E3}" type="sibTrans" cxnId="{688A3D02-5257-4D7C-85A9-8B6EE170B9AE}">
      <dgm:prSet/>
      <dgm:spPr/>
      <dgm:t>
        <a:bodyPr/>
        <a:lstStyle/>
        <a:p>
          <a:endParaRPr lang="en-US"/>
        </a:p>
      </dgm:t>
    </dgm:pt>
    <dgm:pt modelId="{A1C7575B-EE60-4451-9544-5D11E428B9C2}">
      <dgm:prSet custT="1"/>
      <dgm:spPr/>
      <dgm:t>
        <a:bodyPr/>
        <a:lstStyle/>
        <a:p>
          <a:r>
            <a:rPr lang="en-US" sz="2000" b="1" i="0" dirty="0">
              <a:solidFill>
                <a:schemeClr val="tx1">
                  <a:lumMod val="95000"/>
                  <a:lumOff val="5000"/>
                </a:schemeClr>
              </a:solidFill>
            </a:rPr>
            <a:t>Masked Language Model (MLM)</a:t>
          </a:r>
          <a:endParaRPr lang="en-US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A6F5608-4406-466D-9D6A-A46B07E37F05}" type="parTrans" cxnId="{17FF071B-4871-48E3-8A7D-14860CAC1153}">
      <dgm:prSet/>
      <dgm:spPr/>
      <dgm:t>
        <a:bodyPr/>
        <a:lstStyle/>
        <a:p>
          <a:endParaRPr lang="en-US"/>
        </a:p>
      </dgm:t>
    </dgm:pt>
    <dgm:pt modelId="{8A13EFD3-BB57-455E-9491-5CE4B5AC804B}" type="sibTrans" cxnId="{17FF071B-4871-48E3-8A7D-14860CAC1153}">
      <dgm:prSet/>
      <dgm:spPr/>
      <dgm:t>
        <a:bodyPr/>
        <a:lstStyle/>
        <a:p>
          <a:endParaRPr lang="en-US"/>
        </a:p>
      </dgm:t>
    </dgm:pt>
    <dgm:pt modelId="{425C4262-E502-470C-AD4A-54FA7CC4AD33}" type="pres">
      <dgm:prSet presAssocID="{517291AA-1782-41FC-9EA8-86D16139D344}" presName="Name0" presStyleCnt="0">
        <dgm:presLayoutVars>
          <dgm:dir/>
          <dgm:resizeHandles val="exact"/>
        </dgm:presLayoutVars>
      </dgm:prSet>
      <dgm:spPr/>
    </dgm:pt>
    <dgm:pt modelId="{5B560C9B-2851-4FAB-8350-E53930D8E312}" type="pres">
      <dgm:prSet presAssocID="{49AD5D9E-019C-4F67-B39E-13B77CF9D8F1}" presName="twoplus" presStyleLbl="node1" presStyleIdx="0" presStyleCnt="3">
        <dgm:presLayoutVars>
          <dgm:bulletEnabled val="1"/>
        </dgm:presLayoutVars>
      </dgm:prSet>
      <dgm:spPr/>
    </dgm:pt>
    <dgm:pt modelId="{1E802D0C-422C-424B-8C41-AB22E2F8B3A1}" type="pres">
      <dgm:prSet presAssocID="{AA393B90-F1D8-4758-8AED-B9C35464296E}" presName="twoplus" presStyleLbl="node1" presStyleIdx="1" presStyleCnt="3">
        <dgm:presLayoutVars>
          <dgm:bulletEnabled val="1"/>
        </dgm:presLayoutVars>
      </dgm:prSet>
      <dgm:spPr/>
    </dgm:pt>
    <dgm:pt modelId="{EC1C847D-E178-4077-AC1A-185B6E0AB04C}" type="pres">
      <dgm:prSet presAssocID="{A1C7575B-EE60-4451-9544-5D11E428B9C2}" presName="twoplus" presStyleLbl="node1" presStyleIdx="2" presStyleCnt="3">
        <dgm:presLayoutVars>
          <dgm:bulletEnabled val="1"/>
        </dgm:presLayoutVars>
      </dgm:prSet>
      <dgm:spPr/>
    </dgm:pt>
  </dgm:ptLst>
  <dgm:cxnLst>
    <dgm:cxn modelId="{14494600-DF8A-4921-A147-57C3F632B811}" type="presOf" srcId="{49AD5D9E-019C-4F67-B39E-13B77CF9D8F1}" destId="{5B560C9B-2851-4FAB-8350-E53930D8E312}" srcOrd="0" destOrd="0" presId="urn:diagrams.loki3.com/TabbedArc+Icon"/>
    <dgm:cxn modelId="{688A3D02-5257-4D7C-85A9-8B6EE170B9AE}" srcId="{517291AA-1782-41FC-9EA8-86D16139D344}" destId="{AA393B90-F1D8-4758-8AED-B9C35464296E}" srcOrd="1" destOrd="0" parTransId="{FF3D1682-53F1-4094-A573-9F7A9E8B8C85}" sibTransId="{0B0D2ACB-08C7-4739-93A7-76DEC60760E3}"/>
    <dgm:cxn modelId="{17FF071B-4871-48E3-8A7D-14860CAC1153}" srcId="{517291AA-1782-41FC-9EA8-86D16139D344}" destId="{A1C7575B-EE60-4451-9544-5D11E428B9C2}" srcOrd="2" destOrd="0" parTransId="{DA6F5608-4406-466D-9D6A-A46B07E37F05}" sibTransId="{8A13EFD3-BB57-455E-9491-5CE4B5AC804B}"/>
    <dgm:cxn modelId="{F0E6C47F-60C3-44F6-B232-D89F89A687E8}" type="presOf" srcId="{517291AA-1782-41FC-9EA8-86D16139D344}" destId="{425C4262-E502-470C-AD4A-54FA7CC4AD33}" srcOrd="0" destOrd="0" presId="urn:diagrams.loki3.com/TabbedArc+Icon"/>
    <dgm:cxn modelId="{6693EACE-36D2-4D1A-A034-F2F4F163D354}" type="presOf" srcId="{A1C7575B-EE60-4451-9544-5D11E428B9C2}" destId="{EC1C847D-E178-4077-AC1A-185B6E0AB04C}" srcOrd="0" destOrd="0" presId="urn:diagrams.loki3.com/TabbedArc+Icon"/>
    <dgm:cxn modelId="{2F4B91E6-2C6D-4210-ACEC-61A0ED48D07E}" type="presOf" srcId="{AA393B90-F1D8-4758-8AED-B9C35464296E}" destId="{1E802D0C-422C-424B-8C41-AB22E2F8B3A1}" srcOrd="0" destOrd="0" presId="urn:diagrams.loki3.com/TabbedArc+Icon"/>
    <dgm:cxn modelId="{113267EB-5E2F-4F16-AB7B-AAA485B8B34A}" srcId="{517291AA-1782-41FC-9EA8-86D16139D344}" destId="{49AD5D9E-019C-4F67-B39E-13B77CF9D8F1}" srcOrd="0" destOrd="0" parTransId="{0032ABA7-E59C-44B8-B70E-E01648EF74E5}" sibTransId="{8B1B3F25-0420-40A9-91E1-4B21C3F0F27A}"/>
    <dgm:cxn modelId="{AE9F05D6-576F-4F15-BD37-BB008D26A270}" type="presParOf" srcId="{425C4262-E502-470C-AD4A-54FA7CC4AD33}" destId="{5B560C9B-2851-4FAB-8350-E53930D8E312}" srcOrd="0" destOrd="0" presId="urn:diagrams.loki3.com/TabbedArc+Icon"/>
    <dgm:cxn modelId="{7E1F31FD-ACE7-44F2-971D-64688FE51146}" type="presParOf" srcId="{425C4262-E502-470C-AD4A-54FA7CC4AD33}" destId="{1E802D0C-422C-424B-8C41-AB22E2F8B3A1}" srcOrd="1" destOrd="0" presId="urn:diagrams.loki3.com/TabbedArc+Icon"/>
    <dgm:cxn modelId="{6790A228-2ED4-451A-81F7-8865751031E4}" type="presParOf" srcId="{425C4262-E502-470C-AD4A-54FA7CC4AD33}" destId="{EC1C847D-E178-4077-AC1A-185B6E0AB04C}" srcOrd="2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3E8D6-8260-4E08-951B-183D476FC5A5}">
      <dsp:nvSpPr>
        <dsp:cNvPr id="0" name=""/>
        <dsp:cNvSpPr/>
      </dsp:nvSpPr>
      <dsp:spPr>
        <a:xfrm>
          <a:off x="0" y="0"/>
          <a:ext cx="1316570" cy="125121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E0E8F-D181-46D9-B51D-D1620C34BD3F}">
      <dsp:nvSpPr>
        <dsp:cNvPr id="0" name=""/>
        <dsp:cNvSpPr/>
      </dsp:nvSpPr>
      <dsp:spPr>
        <a:xfrm flipH="1" flipV="1">
          <a:off x="2078221" y="1676656"/>
          <a:ext cx="57594" cy="4571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078221" y="1676656"/>
        <a:ext cx="57594" cy="45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60C9B-2851-4FAB-8350-E53930D8E312}">
      <dsp:nvSpPr>
        <dsp:cNvPr id="0" name=""/>
        <dsp:cNvSpPr/>
      </dsp:nvSpPr>
      <dsp:spPr>
        <a:xfrm rot="19200000">
          <a:off x="1344" y="1308223"/>
          <a:ext cx="2084805" cy="1355123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1">
                  <a:lumMod val="95000"/>
                  <a:lumOff val="5000"/>
                </a:schemeClr>
              </a:solidFill>
            </a:rPr>
            <a:t>Gap Sentences Generation (GSG)</a:t>
          </a:r>
          <a:endParaRPr lang="en-US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88757" y="1366637"/>
        <a:ext cx="1952501" cy="1288971"/>
      </dsp:txXfrm>
    </dsp:sp>
    <dsp:sp modelId="{1E802D0C-422C-424B-8C41-AB22E2F8B3A1}">
      <dsp:nvSpPr>
        <dsp:cNvPr id="0" name=""/>
        <dsp:cNvSpPr/>
      </dsp:nvSpPr>
      <dsp:spPr>
        <a:xfrm>
          <a:off x="2362447" y="448852"/>
          <a:ext cx="2084805" cy="1355123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31750" rIns="952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tx1">
                  <a:lumMod val="95000"/>
                  <a:lumOff val="5000"/>
                </a:schemeClr>
              </a:solidFill>
            </a:rPr>
            <a:t>Two Approaches</a:t>
          </a:r>
          <a:endParaRPr lang="en-US" sz="25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428599" y="515004"/>
        <a:ext cx="1952501" cy="1288971"/>
      </dsp:txXfrm>
    </dsp:sp>
    <dsp:sp modelId="{EC1C847D-E178-4077-AC1A-185B6E0AB04C}">
      <dsp:nvSpPr>
        <dsp:cNvPr id="0" name=""/>
        <dsp:cNvSpPr/>
      </dsp:nvSpPr>
      <dsp:spPr>
        <a:xfrm rot="2400000">
          <a:off x="4723550" y="1308223"/>
          <a:ext cx="2084805" cy="1355123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1">
                  <a:lumMod val="95000"/>
                  <a:lumOff val="5000"/>
                </a:schemeClr>
              </a:solidFill>
            </a:rPr>
            <a:t>Masked Language Model (MLM)</a:t>
          </a:r>
          <a:endParaRPr lang="en-US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768441" y="1366637"/>
        <a:ext cx="1952501" cy="1288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475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015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907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5a3b4c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5a3b4c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1422c4bed_14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1422c4bed_14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a3b4cb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a3b4cb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290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8147370" cy="941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Lingo Lift: </a:t>
            </a:r>
            <a:r>
              <a:rPr lang="en-US" sz="3200" dirty="0"/>
              <a:t>Text Driven Paraphrasing Tool</a:t>
            </a:r>
            <a:endParaRPr lang="en-US"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CBF84F-A0B4-3C78-3DC7-F2DC680FCFDD}"/>
              </a:ext>
            </a:extLst>
          </p:cNvPr>
          <p:cNvSpPr txBox="1"/>
          <p:nvPr/>
        </p:nvSpPr>
        <p:spPr>
          <a:xfrm>
            <a:off x="1687918" y="3930038"/>
            <a:ext cx="4694274" cy="36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79"/>
              </a:lnSpc>
              <a:spcBef>
                <a:spcPct val="0"/>
              </a:spcBef>
            </a:pPr>
            <a:r>
              <a:rPr lang="en-US" sz="1400" spc="1038" dirty="0">
                <a:solidFill>
                  <a:srgbClr val="F66E1A"/>
                </a:solidFill>
                <a:latin typeface="Open Sans"/>
              </a:rPr>
              <a:t>Presented 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1EF70-FF15-5CBE-20F6-72D96EABE63D}"/>
              </a:ext>
            </a:extLst>
          </p:cNvPr>
          <p:cNvSpPr txBox="1"/>
          <p:nvPr/>
        </p:nvSpPr>
        <p:spPr>
          <a:xfrm>
            <a:off x="4449726" y="3189788"/>
            <a:ext cx="4249892" cy="162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275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" panose="020B0602020104020603" pitchFamily="34" charset="0"/>
              </a:rPr>
              <a:t>Muhammad Ahmed Naseer</a:t>
            </a:r>
          </a:p>
        </p:txBody>
      </p:sp>
      <p:pic>
        <p:nvPicPr>
          <p:cNvPr id="7" name="Picture 6" descr="A picture containing graphics, graphic design, font, screenshot&#10;&#10;Description automatically generated">
            <a:extLst>
              <a:ext uri="{FF2B5EF4-FFF2-40B4-BE49-F238E27FC236}">
                <a16:creationId xmlns:a16="http://schemas.microsoft.com/office/drawing/2014/main" id="{DB701577-FE75-2621-EC2D-3B13979C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2" y="82291"/>
            <a:ext cx="1618257" cy="18664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916458" y="1421492"/>
            <a:ext cx="4096458" cy="869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highlight>
                  <a:schemeClr val="accent1"/>
                </a:highlight>
              </a:rPr>
              <a:t>Fine Tune </a:t>
            </a:r>
            <a:endParaRPr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fine tune Pegasus model for paraphrasing </a:t>
            </a:r>
            <a:endParaRPr sz="1600"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/>
              <a:t>ur Approach </a:t>
            </a:r>
            <a:endParaRPr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C5E5B-6531-2B14-6725-31B9754EA358}"/>
              </a:ext>
            </a:extLst>
          </p:cNvPr>
          <p:cNvSpPr txBox="1"/>
          <p:nvPr/>
        </p:nvSpPr>
        <p:spPr>
          <a:xfrm>
            <a:off x="887652" y="2524983"/>
            <a:ext cx="69401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Try to fine tune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pegasus-cnn_dailymail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</a:rPr>
              <a:t>model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By using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samSum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dataset contain </a:t>
            </a:r>
            <a:r>
              <a:rPr lang="en-US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16k conversations with summaries. 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9BBC0-8CA4-38F3-227A-7945A8624DE0}"/>
              </a:ext>
            </a:extLst>
          </p:cNvPr>
          <p:cNvSpPr txBox="1"/>
          <p:nvPr/>
        </p:nvSpPr>
        <p:spPr>
          <a:xfrm>
            <a:off x="800099" y="3411199"/>
            <a:ext cx="4577316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highlight>
                  <a:schemeClr val="accent1"/>
                </a:highlight>
              </a:rPr>
              <a:t>Training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num_train_epochs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warmup_steps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per_device_train_batch_size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per_device_eval_batch_size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weight_decay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logging_steps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evaluation_strategy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'steps'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eval_steps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save_steps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1e6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gradient_accumulation_steps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916458" y="1421492"/>
            <a:ext cx="3772500" cy="1232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highlight>
                  <a:schemeClr val="accent1"/>
                </a:highlight>
              </a:rPr>
              <a:t>Hugging face </a:t>
            </a:r>
            <a:endParaRPr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Switch to hugging face, for pre-trained model named </a:t>
            </a:r>
            <a:r>
              <a:rPr lang="en-US" sz="1600" dirty="0" err="1"/>
              <a:t>Pegasus_paraphrase</a:t>
            </a:r>
            <a:r>
              <a:rPr lang="en-US" sz="1600" dirty="0"/>
              <a:t> </a:t>
            </a:r>
            <a:endParaRPr sz="1600"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Resources Issues </a:t>
            </a:r>
            <a:endParaRPr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9BBC0-8CA4-38F3-227A-7945A8624DE0}"/>
              </a:ext>
            </a:extLst>
          </p:cNvPr>
          <p:cNvSpPr txBox="1"/>
          <p:nvPr/>
        </p:nvSpPr>
        <p:spPr>
          <a:xfrm>
            <a:off x="268996" y="2446284"/>
            <a:ext cx="4577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highlight>
                  <a:schemeClr val="accent1"/>
                </a:highlight>
              </a:rPr>
              <a:t>Model 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it-IT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A0296-1DF9-0BA9-C233-9B9C4F4C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2898085"/>
            <a:ext cx="9144000" cy="21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8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916457" y="1306519"/>
            <a:ext cx="8099951" cy="1032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 will be showing you how to build a web application in Python using the 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SweetViz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and its dependent library."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text</a:t>
            </a:r>
            <a:endParaRPr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C1827-FC34-1A15-0E39-02EB3AC8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5" y="2571750"/>
            <a:ext cx="8277312" cy="180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3D11F6-E622-6A92-A713-52DA3AA1F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2" y="2126513"/>
            <a:ext cx="8277312" cy="9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9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n-US" sz="2800" b="1" i="1" dirty="0">
                <a:latin typeface="Lora"/>
                <a:sym typeface="Lora"/>
              </a:rPr>
              <a:t>HTML, CSS, JavaScript </a:t>
            </a:r>
          </a:p>
          <a:p>
            <a:pPr indent="-457200"/>
            <a:r>
              <a:rPr lang="en-US" sz="2800" b="1" i="1" dirty="0">
                <a:latin typeface="Lora"/>
                <a:sym typeface="Lora"/>
              </a:rPr>
              <a:t>Fast API</a:t>
            </a:r>
            <a:endParaRPr sz="1800"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1897371" y="548831"/>
            <a:ext cx="759294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</a:t>
            </a:r>
            <a:r>
              <a:rPr lang="en" sz="4400" dirty="0"/>
              <a:t>icrosoft </a:t>
            </a:r>
            <a:r>
              <a:rPr lang="en" sz="4400" dirty="0">
                <a:highlight>
                  <a:srgbClr val="C0C0C0"/>
                </a:highlight>
              </a:rPr>
              <a:t>Edge</a:t>
            </a:r>
            <a:r>
              <a:rPr lang="en" sz="4400" dirty="0"/>
              <a:t> Extenstion </a:t>
            </a:r>
            <a:endParaRPr sz="44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" name="Google Shape;1299;p49">
            <a:extLst>
              <a:ext uri="{FF2B5EF4-FFF2-40B4-BE49-F238E27FC236}">
                <a16:creationId xmlns:a16="http://schemas.microsoft.com/office/drawing/2014/main" id="{C88F1418-5F2E-C380-ABFC-C0700FEC7F15}"/>
              </a:ext>
            </a:extLst>
          </p:cNvPr>
          <p:cNvGrpSpPr/>
          <p:nvPr/>
        </p:nvGrpSpPr>
        <p:grpSpPr>
          <a:xfrm>
            <a:off x="507350" y="309973"/>
            <a:ext cx="1428325" cy="1529449"/>
            <a:chOff x="9901824" y="937343"/>
            <a:chExt cx="744273" cy="793950"/>
          </a:xfrm>
        </p:grpSpPr>
        <p:grpSp>
          <p:nvGrpSpPr>
            <p:cNvPr id="3" name="Google Shape;1300;p49">
              <a:extLst>
                <a:ext uri="{FF2B5EF4-FFF2-40B4-BE49-F238E27FC236}">
                  <a16:creationId xmlns:a16="http://schemas.microsoft.com/office/drawing/2014/main" id="{D43AB554-2D65-3C0E-9B49-626A8CC9A008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" name="Google Shape;1301;p49">
                <a:extLst>
                  <a:ext uri="{FF2B5EF4-FFF2-40B4-BE49-F238E27FC236}">
                    <a16:creationId xmlns:a16="http://schemas.microsoft.com/office/drawing/2014/main" id="{0DD7719F-89BA-6CF9-7A11-6E4CE76B60F5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" name="Google Shape;1302;p49">
                <a:extLst>
                  <a:ext uri="{FF2B5EF4-FFF2-40B4-BE49-F238E27FC236}">
                    <a16:creationId xmlns:a16="http://schemas.microsoft.com/office/drawing/2014/main" id="{ADCFC767-175D-E4D9-F4C6-2509C85D7635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" name="Google Shape;1303;p49">
                <a:extLst>
                  <a:ext uri="{FF2B5EF4-FFF2-40B4-BE49-F238E27FC236}">
                    <a16:creationId xmlns:a16="http://schemas.microsoft.com/office/drawing/2014/main" id="{E469A7CF-3B71-8772-FDC5-39A262D1E8FF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" name="Google Shape;1304;p49">
                <a:extLst>
                  <a:ext uri="{FF2B5EF4-FFF2-40B4-BE49-F238E27FC236}">
                    <a16:creationId xmlns:a16="http://schemas.microsoft.com/office/drawing/2014/main" id="{B2A16D42-6B96-6689-F493-7ED5AC03BEB9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" name="Google Shape;1305;p49">
                <a:extLst>
                  <a:ext uri="{FF2B5EF4-FFF2-40B4-BE49-F238E27FC236}">
                    <a16:creationId xmlns:a16="http://schemas.microsoft.com/office/drawing/2014/main" id="{0463B438-8ED8-B4F8-4D0F-6BAF91AA8CDA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" name="Google Shape;1306;p49">
                <a:extLst>
                  <a:ext uri="{FF2B5EF4-FFF2-40B4-BE49-F238E27FC236}">
                    <a16:creationId xmlns:a16="http://schemas.microsoft.com/office/drawing/2014/main" id="{68A02AF4-FCE5-3213-005C-5F9F71C3A80F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" name="Google Shape;1307;p49">
                <a:extLst>
                  <a:ext uri="{FF2B5EF4-FFF2-40B4-BE49-F238E27FC236}">
                    <a16:creationId xmlns:a16="http://schemas.microsoft.com/office/drawing/2014/main" id="{7ED11D4C-F247-30CF-F3DD-D421981DD0BF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" name="Google Shape;1308;p49">
                <a:extLst>
                  <a:ext uri="{FF2B5EF4-FFF2-40B4-BE49-F238E27FC236}">
                    <a16:creationId xmlns:a16="http://schemas.microsoft.com/office/drawing/2014/main" id="{3D5672E1-C8C8-4C73-706A-53B0BA51479E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" name="Google Shape;1309;p49">
                <a:extLst>
                  <a:ext uri="{FF2B5EF4-FFF2-40B4-BE49-F238E27FC236}">
                    <a16:creationId xmlns:a16="http://schemas.microsoft.com/office/drawing/2014/main" id="{62F0EDC6-7410-6694-5F89-2A17FECE8C82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" name="Google Shape;1310;p49">
                <a:extLst>
                  <a:ext uri="{FF2B5EF4-FFF2-40B4-BE49-F238E27FC236}">
                    <a16:creationId xmlns:a16="http://schemas.microsoft.com/office/drawing/2014/main" id="{3598FE3E-90FD-A32E-DE23-88C35698D57A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" name="Google Shape;1311;p49">
              <a:extLst>
                <a:ext uri="{FF2B5EF4-FFF2-40B4-BE49-F238E27FC236}">
                  <a16:creationId xmlns:a16="http://schemas.microsoft.com/office/drawing/2014/main" id="{25421F56-FDC0-F5BD-2E2C-A5576C15E979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" name="Google Shape;1312;p49">
              <a:extLst>
                <a:ext uri="{FF2B5EF4-FFF2-40B4-BE49-F238E27FC236}">
                  <a16:creationId xmlns:a16="http://schemas.microsoft.com/office/drawing/2014/main" id="{0C64B52C-9915-ABF0-C5C0-0AD851EE6891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" name="Google Shape;1313;p49">
              <a:extLst>
                <a:ext uri="{FF2B5EF4-FFF2-40B4-BE49-F238E27FC236}">
                  <a16:creationId xmlns:a16="http://schemas.microsoft.com/office/drawing/2014/main" id="{9371AC66-D448-98FC-5FD6-076D17F2D89F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" name="Google Shape;1314;p49">
              <a:extLst>
                <a:ext uri="{FF2B5EF4-FFF2-40B4-BE49-F238E27FC236}">
                  <a16:creationId xmlns:a16="http://schemas.microsoft.com/office/drawing/2014/main" id="{70957D4A-7AC3-CC19-EFC7-AB9C821E1FAD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" name="Google Shape;1315;p49">
              <a:extLst>
                <a:ext uri="{FF2B5EF4-FFF2-40B4-BE49-F238E27FC236}">
                  <a16:creationId xmlns:a16="http://schemas.microsoft.com/office/drawing/2014/main" id="{FB9B7F9B-D3C1-06AE-A7F4-1838C3876D8E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" name="Google Shape;1316;p49">
              <a:extLst>
                <a:ext uri="{FF2B5EF4-FFF2-40B4-BE49-F238E27FC236}">
                  <a16:creationId xmlns:a16="http://schemas.microsoft.com/office/drawing/2014/main" id="{2444CD83-B97D-90B2-57B2-1836CBBEC97B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hree different Models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1381250" y="1935126"/>
            <a:ext cx="1860296" cy="18030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P</a:t>
            </a:r>
            <a:r>
              <a:rPr lang="en" sz="1800" b="1" dirty="0"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eagasus-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paraphrase</a:t>
            </a:r>
            <a:endParaRPr sz="1800" b="1" dirty="0"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ora"/>
                <a:ea typeface="Lora"/>
                <a:cs typeface="Lora"/>
                <a:sym typeface="Lora"/>
              </a:rPr>
              <a:t>wordNet</a:t>
            </a:r>
            <a:endParaRPr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Lora"/>
                <a:ea typeface="Lora"/>
                <a:cs typeface="Lora"/>
                <a:sym typeface="Lora"/>
              </a:rPr>
              <a:t>K</a:t>
            </a:r>
            <a:r>
              <a:rPr lang="en" b="1" dirty="0">
                <a:latin typeface="Lora"/>
                <a:ea typeface="Lora"/>
                <a:cs typeface="Lora"/>
                <a:sym typeface="Lora"/>
              </a:rPr>
              <a:t>eybert </a:t>
            </a:r>
            <a:endParaRPr b="1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endCxn id="314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endCxn id="313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Work-Flow of Extension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10" name="Google Shape;210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fld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F4AED4-4AE1-DFFA-650B-46CEA2BF778F}"/>
              </a:ext>
            </a:extLst>
          </p:cNvPr>
          <p:cNvSpPr/>
          <p:nvPr/>
        </p:nvSpPr>
        <p:spPr>
          <a:xfrm>
            <a:off x="97914" y="2505305"/>
            <a:ext cx="1339702" cy="77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Paragraph 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68E6FDB-D68D-1B38-64F9-53D1C8B9A263}"/>
              </a:ext>
            </a:extLst>
          </p:cNvPr>
          <p:cNvSpPr/>
          <p:nvPr/>
        </p:nvSpPr>
        <p:spPr>
          <a:xfrm>
            <a:off x="1539371" y="2549156"/>
            <a:ext cx="920167" cy="142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2F346-6FE7-2797-93D8-123D0EDFBCC9}"/>
              </a:ext>
            </a:extLst>
          </p:cNvPr>
          <p:cNvSpPr/>
          <p:nvPr/>
        </p:nvSpPr>
        <p:spPr>
          <a:xfrm>
            <a:off x="2641290" y="1658398"/>
            <a:ext cx="916651" cy="115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Pegasus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0A7B7-E217-121A-B0F0-B67BF38660A6}"/>
              </a:ext>
            </a:extLst>
          </p:cNvPr>
          <p:cNvSpPr/>
          <p:nvPr/>
        </p:nvSpPr>
        <p:spPr>
          <a:xfrm>
            <a:off x="4948470" y="1879445"/>
            <a:ext cx="1361846" cy="514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Paraphrased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8417B6D-C3BC-69FF-CDC9-F4DF4486CFCF}"/>
              </a:ext>
            </a:extLst>
          </p:cNvPr>
          <p:cNvSpPr/>
          <p:nvPr/>
        </p:nvSpPr>
        <p:spPr>
          <a:xfrm>
            <a:off x="1619367" y="3155464"/>
            <a:ext cx="840172" cy="142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CE4AFD-F98D-DB2F-4138-2A51D4079D5A}"/>
              </a:ext>
            </a:extLst>
          </p:cNvPr>
          <p:cNvSpPr/>
          <p:nvPr/>
        </p:nvSpPr>
        <p:spPr>
          <a:xfrm>
            <a:off x="2641290" y="3025467"/>
            <a:ext cx="935665" cy="1221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keybert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3859B2-09AD-24B9-2B64-600D1BBA338E}"/>
              </a:ext>
            </a:extLst>
          </p:cNvPr>
          <p:cNvSpPr/>
          <p:nvPr/>
        </p:nvSpPr>
        <p:spPr>
          <a:xfrm>
            <a:off x="4104167" y="3862958"/>
            <a:ext cx="935665" cy="1221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wordnet</a:t>
            </a: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793CC63A-B15F-DF4C-2195-9921E3D078E0}"/>
              </a:ext>
            </a:extLst>
          </p:cNvPr>
          <p:cNvSpPr/>
          <p:nvPr/>
        </p:nvSpPr>
        <p:spPr>
          <a:xfrm rot="5400000">
            <a:off x="3068877" y="4356617"/>
            <a:ext cx="489064" cy="62393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D905E-0B27-869A-BC56-0B0DC93605E6}"/>
              </a:ext>
            </a:extLst>
          </p:cNvPr>
          <p:cNvCxnSpPr>
            <a:cxnSpLocks/>
          </p:cNvCxnSpPr>
          <p:nvPr/>
        </p:nvCxnSpPr>
        <p:spPr>
          <a:xfrm>
            <a:off x="3797523" y="3297666"/>
            <a:ext cx="23018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2E6EB9-1571-0228-F3F8-0B360524A218}"/>
              </a:ext>
            </a:extLst>
          </p:cNvPr>
          <p:cNvCxnSpPr>
            <a:cxnSpLocks/>
          </p:cNvCxnSpPr>
          <p:nvPr/>
        </p:nvCxnSpPr>
        <p:spPr>
          <a:xfrm>
            <a:off x="3625377" y="2034625"/>
            <a:ext cx="11595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99189-4D67-0720-9D56-15834D4D045F}"/>
              </a:ext>
            </a:extLst>
          </p:cNvPr>
          <p:cNvSpPr/>
          <p:nvPr/>
        </p:nvSpPr>
        <p:spPr>
          <a:xfrm>
            <a:off x="6601215" y="2816299"/>
            <a:ext cx="985261" cy="1046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Keywords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046373-C2CC-6A96-92B7-EDB88CAAE04A}"/>
              </a:ext>
            </a:extLst>
          </p:cNvPr>
          <p:cNvCxnSpPr>
            <a:cxnSpLocks/>
          </p:cNvCxnSpPr>
          <p:nvPr/>
        </p:nvCxnSpPr>
        <p:spPr>
          <a:xfrm>
            <a:off x="5126041" y="4424053"/>
            <a:ext cx="23018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5CDE7-B0D6-0835-9D20-43C30C5B89D9}"/>
              </a:ext>
            </a:extLst>
          </p:cNvPr>
          <p:cNvSpPr/>
          <p:nvPr/>
        </p:nvSpPr>
        <p:spPr>
          <a:xfrm>
            <a:off x="7803715" y="3720230"/>
            <a:ext cx="985262" cy="1046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synonyms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</a:t>
            </a:r>
            <a:endParaRPr dirty="0">
              <a:highlight>
                <a:schemeClr val="accent1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146" name="Picture 2" descr="Press and Media Resources - Docker">
            <a:extLst>
              <a:ext uri="{FF2B5EF4-FFF2-40B4-BE49-F238E27FC236}">
                <a16:creationId xmlns:a16="http://schemas.microsoft.com/office/drawing/2014/main" id="{D8118B31-2E41-2259-AE29-3ADF2D4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734" y="1690732"/>
            <a:ext cx="1567586" cy="134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ED4720-AC90-BB3A-5EE6-4D4DCE4EAC3B}"/>
              </a:ext>
            </a:extLst>
          </p:cNvPr>
          <p:cNvCxnSpPr>
            <a:cxnSpLocks/>
          </p:cNvCxnSpPr>
          <p:nvPr/>
        </p:nvCxnSpPr>
        <p:spPr>
          <a:xfrm>
            <a:off x="2214664" y="2284671"/>
            <a:ext cx="1105786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1DADF5-14EE-5C44-E7B3-047FB6A8F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54" y="1421492"/>
            <a:ext cx="1799258" cy="239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2F0F1F-1399-6598-E4AB-05B2F9A5A0C2}"/>
              </a:ext>
            </a:extLst>
          </p:cNvPr>
          <p:cNvCxnSpPr>
            <a:cxnSpLocks/>
          </p:cNvCxnSpPr>
          <p:nvPr/>
        </p:nvCxnSpPr>
        <p:spPr>
          <a:xfrm>
            <a:off x="5489944" y="2361313"/>
            <a:ext cx="101718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Microsoft Azure&quot; Icon - Download for free – Iconduck">
            <a:extLst>
              <a:ext uri="{FF2B5EF4-FFF2-40B4-BE49-F238E27FC236}">
                <a16:creationId xmlns:a16="http://schemas.microsoft.com/office/drawing/2014/main" id="{DDF9BF1C-8D8F-CB30-496D-C3D894DE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53" y="1432280"/>
            <a:ext cx="2076893" cy="127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1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>
            <a:spLocks noGrp="1"/>
          </p:cNvSpPr>
          <p:nvPr>
            <p:ph type="ctrTitle"/>
          </p:nvPr>
        </p:nvSpPr>
        <p:spPr>
          <a:xfrm>
            <a:off x="1677875" y="1693550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Extentsion Demo</a:t>
            </a:r>
            <a:endParaRPr dirty="0"/>
          </a:p>
        </p:txBody>
      </p:sp>
      <p:sp>
        <p:nvSpPr>
          <p:cNvPr id="452" name="Google Shape;452;p38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8B961-C081-79FF-A733-DB12608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35" y="148856"/>
            <a:ext cx="3341370" cy="44523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5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7D70CD7F-F1FB-A5A9-B0DB-5BD8F866F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8" y="0"/>
            <a:ext cx="911542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25" name="Google Shape;325;p30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28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0" y="285832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-15628" y="285832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40"/>
          <p:cNvGrpSpPr/>
          <p:nvPr/>
        </p:nvGrpSpPr>
        <p:grpSpPr>
          <a:xfrm>
            <a:off x="1786339" y="2098544"/>
            <a:ext cx="473400" cy="473400"/>
            <a:chOff x="1786339" y="1703401"/>
            <a:chExt cx="473400" cy="473400"/>
          </a:xfrm>
        </p:grpSpPr>
        <p:sp>
          <p:nvSpPr>
            <p:cNvPr id="510" name="Google Shape;51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3814414" y="1979257"/>
            <a:ext cx="473400" cy="473400"/>
            <a:chOff x="3814414" y="1703401"/>
            <a:chExt cx="473400" cy="473400"/>
          </a:xfrm>
        </p:grpSpPr>
        <p:sp>
          <p:nvSpPr>
            <p:cNvPr id="513" name="Google Shape;51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5" name="Google Shape;515;p40"/>
          <p:cNvGrpSpPr/>
          <p:nvPr/>
        </p:nvGrpSpPr>
        <p:grpSpPr>
          <a:xfrm>
            <a:off x="5842510" y="2005037"/>
            <a:ext cx="473400" cy="473400"/>
            <a:chOff x="5842489" y="1703401"/>
            <a:chExt cx="473400" cy="473400"/>
          </a:xfrm>
        </p:grpSpPr>
        <p:sp>
          <p:nvSpPr>
            <p:cNvPr id="516" name="Google Shape;516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4" name="Google Shape;524;p40"/>
          <p:cNvGrpSpPr/>
          <p:nvPr/>
        </p:nvGrpSpPr>
        <p:grpSpPr>
          <a:xfrm>
            <a:off x="2828877" y="4066063"/>
            <a:ext cx="548328" cy="566617"/>
            <a:chOff x="2824664" y="3576300"/>
            <a:chExt cx="473400" cy="473400"/>
          </a:xfrm>
        </p:grpSpPr>
        <p:sp>
          <p:nvSpPr>
            <p:cNvPr id="525" name="Google Shape;52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7" name="Google Shape;527;p40"/>
          <p:cNvSpPr txBox="1"/>
          <p:nvPr/>
        </p:nvSpPr>
        <p:spPr>
          <a:xfrm>
            <a:off x="1337673" y="156162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roblem statement</a:t>
            </a:r>
            <a:endParaRPr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3407914" y="137919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My Approach </a:t>
            </a: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600"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5436010" y="1272154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 sz="1100"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2537504" y="4632529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</a:t>
            </a:r>
            <a:r>
              <a:rPr lang="en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odel Working</a:t>
            </a:r>
            <a:endParaRPr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3" name="Google Shape;533;p4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34" name="Google Shape;534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roblem Statement 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1933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Lack of Variation in Text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Time-Consuming Manual Paraphrasing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Difficulty in Maintaining Original Meaning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Plagiarism Concerns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4383843" y="3347927"/>
            <a:ext cx="4465674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proposed by Google AI which is supposed to appear in ICML 2020</a:t>
            </a:r>
            <a:r>
              <a:rPr lang="en-US" dirty="0"/>
              <a:t>.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6" name="Picture 2" descr="GitHub - google-research/pegasus">
            <a:extLst>
              <a:ext uri="{FF2B5EF4-FFF2-40B4-BE49-F238E27FC236}">
                <a16:creationId xmlns:a16="http://schemas.microsoft.com/office/drawing/2014/main" id="{2952BCBB-B8B9-990A-4D14-EABF1354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620" y="711249"/>
            <a:ext cx="4638060" cy="231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80433F-389D-673B-0C03-5308F2048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004902"/>
            <a:ext cx="7962900" cy="1343025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BA996-256F-15B1-0314-CB32C3E2B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419847"/>
              </p:ext>
            </p:extLst>
          </p:nvPr>
        </p:nvGraphicFramePr>
        <p:xfrm>
          <a:off x="590550" y="774848"/>
          <a:ext cx="4214037" cy="257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81699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Core </a:t>
            </a:r>
            <a:r>
              <a:rPr lang="en" sz="2800" dirty="0">
                <a:highlight>
                  <a:schemeClr val="accent1"/>
                </a:highlight>
              </a:rPr>
              <a:t>idea </a:t>
            </a:r>
            <a:r>
              <a:rPr lang="en" dirty="0">
                <a:highlight>
                  <a:schemeClr val="accent1"/>
                </a:highlight>
              </a:rPr>
              <a:t>: Abstract Summarization </a:t>
            </a:r>
            <a:endParaRPr dirty="0">
              <a:highlight>
                <a:schemeClr val="accent1"/>
              </a:highlight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A268BC3-6105-3913-E069-25E83DA96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983107"/>
              </p:ext>
            </p:extLst>
          </p:nvPr>
        </p:nvGraphicFramePr>
        <p:xfrm>
          <a:off x="1381250" y="1616470"/>
          <a:ext cx="6809700" cy="311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60488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i="0" dirty="0"/>
              <a:t>Gap Sentences Generation (GSG)</a:t>
            </a:r>
            <a:endParaRPr lang="en-US" sz="2000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D69F2C-0C0B-300E-7754-AF354699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88" y="1689593"/>
            <a:ext cx="7373823" cy="255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60488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i="0" dirty="0"/>
              <a:t>Masked Language Model (MLM)</a:t>
            </a:r>
            <a:endParaRPr lang="en-US" sz="2000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57A543-7608-79E7-9BA8-885A0AC30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5" y="1733808"/>
            <a:ext cx="7636790" cy="226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6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60488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i="0" dirty="0"/>
              <a:t>Combined </a:t>
            </a:r>
            <a:endParaRPr lang="en-US" sz="2000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F3B7FB-1670-207A-C16F-8A635BE54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50" y="1614155"/>
            <a:ext cx="6612944" cy="292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55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4475" y="3004276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highlight>
                  <a:schemeClr val="accent1"/>
                </a:highlight>
              </a:rPr>
              <a:t>My</a:t>
            </a:r>
            <a:r>
              <a:rPr lang="en" sz="4000" dirty="0">
                <a:highlight>
                  <a:schemeClr val="accent1"/>
                </a:highlight>
              </a:rPr>
              <a:t> Approach</a:t>
            </a:r>
            <a:endParaRPr sz="40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303</Words>
  <Application>Microsoft Office PowerPoint</Application>
  <PresentationFormat>On-screen Show (16:9)</PresentationFormat>
  <Paragraphs>83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Lora</vt:lpstr>
      <vt:lpstr>Times New Roman</vt:lpstr>
      <vt:lpstr>Tw Cen MT</vt:lpstr>
      <vt:lpstr>Courier New</vt:lpstr>
      <vt:lpstr>Calibri</vt:lpstr>
      <vt:lpstr>Open Sans</vt:lpstr>
      <vt:lpstr>Quattrocento Sans</vt:lpstr>
      <vt:lpstr>Source Sans Pro</vt:lpstr>
      <vt:lpstr>Arial</vt:lpstr>
      <vt:lpstr>Viola template</vt:lpstr>
      <vt:lpstr>Lingo Lift: Text Driven Paraphrasing Tool</vt:lpstr>
      <vt:lpstr>Roadmap</vt:lpstr>
      <vt:lpstr>Problem Statement </vt:lpstr>
      <vt:lpstr>PowerPoint Presentation</vt:lpstr>
      <vt:lpstr>Core idea : Abstract Summarization </vt:lpstr>
      <vt:lpstr>Gap Sentences Generation (GSG)</vt:lpstr>
      <vt:lpstr>Masked Language Model (MLM)</vt:lpstr>
      <vt:lpstr>Combined </vt:lpstr>
      <vt:lpstr>My Approach</vt:lpstr>
      <vt:lpstr>Our Approach </vt:lpstr>
      <vt:lpstr>Resources Issues </vt:lpstr>
      <vt:lpstr>Sample text</vt:lpstr>
      <vt:lpstr>Microsoft Edge Extenstion </vt:lpstr>
      <vt:lpstr>Three different Models</vt:lpstr>
      <vt:lpstr>Work-Flow of Extension </vt:lpstr>
      <vt:lpstr>Deployment </vt:lpstr>
      <vt:lpstr>Extentsion Demo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Lingo Lift: Text Driven paraphrasing Tool</dc:title>
  <cp:lastModifiedBy>Muhammad Tana Iqbal</cp:lastModifiedBy>
  <cp:revision>4</cp:revision>
  <dcterms:modified xsi:type="dcterms:W3CDTF">2023-06-06T18:04:10Z</dcterms:modified>
</cp:coreProperties>
</file>